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76" r:id="rId3"/>
    <p:sldId id="282" r:id="rId4"/>
    <p:sldId id="279" r:id="rId5"/>
    <p:sldId id="284" r:id="rId6"/>
    <p:sldId id="283" r:id="rId7"/>
    <p:sldId id="268" r:id="rId8"/>
    <p:sldId id="285" r:id="rId9"/>
    <p:sldId id="269" r:id="rId10"/>
    <p:sldId id="271" r:id="rId11"/>
    <p:sldId id="274" r:id="rId12"/>
    <p:sldId id="264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FF99"/>
    <a:srgbClr val="00CC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0" autoAdjust="0"/>
    <p:restoredTop sz="93410" autoAdjust="0"/>
  </p:normalViewPr>
  <p:slideViewPr>
    <p:cSldViewPr>
      <p:cViewPr>
        <p:scale>
          <a:sx n="59" d="100"/>
          <a:sy n="59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558109-F35F-433B-A30C-CC24E9EA15EC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F5BAF00-F8FF-4900-9BB4-47E98808D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18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503E-94E5-4C6E-B9FF-3F166C0E9729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92DD-3AFD-41CC-9981-701B8239C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31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BBB7-61BB-41A4-93ED-779383F95BA8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826D-2E7F-49B7-8ECD-131D1DC7A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EA5A-F9B1-4FD1-B9C3-648C5CE64DDF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46AB-B8FC-4735-8FC9-40DAC7A6C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52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F3B4-A445-4A9B-805C-C08F695766C5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04AA-9245-4B6A-BAF3-6437B279E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28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33A2-EEEC-4BEC-A2A1-01DA48C7E4D1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46D7-0F3D-4F06-A888-070D5A71E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9FB5-6BB8-462D-B1E8-BBAB492FD42C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C89A-E619-4A9F-AC20-84C5A25F0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38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F0BD-C71F-47C8-9574-8A42BC6ADA46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9B2C-888D-4FE2-AA75-D849EC1FC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04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AC98-EDED-4767-9CB2-6E88F4F286B7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E2C4-DB17-4782-BCC5-6E0BFBC90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1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E879-FDD1-4086-B035-1E7107A79B5B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09D7-61CA-49B6-981E-EBBF69490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76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8FBD-4428-4423-80EE-ECCF225813E9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907C-528A-4164-B4C6-E6952A9D6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FDE0-C7AB-41E5-BC11-2FA7E48B8F72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67E3-5DD0-420B-8A4F-EF870B996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5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1FA1C-7F2C-4171-A843-E0C1FEA103B3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084F059-F58E-4F91-B5E4-9C925DF62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7.wmf"/><Relationship Id="rId3" Type="http://schemas.openxmlformats.org/officeDocument/2006/relationships/image" Target="../media/image30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5.wmf"/><Relationship Id="rId3" Type="http://schemas.openxmlformats.org/officeDocument/2006/relationships/image" Target="../media/image37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2.wmf"/><Relationship Id="rId3" Type="http://schemas.openxmlformats.org/officeDocument/2006/relationships/image" Target="../media/image12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990725" y="609600"/>
            <a:ext cx="8220075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NHIỆT LIỆT CHÀO MỪNG </a:t>
            </a:r>
          </a:p>
          <a:p>
            <a:pPr algn="ctr"/>
            <a:r>
              <a:rPr lang="vi-VN" sz="3600" b="1" kern="10"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CÁC EM ĐẾN VỚI TIẾT HÌNH HỌC LỚP 7</a:t>
            </a:r>
          </a:p>
        </p:txBody>
      </p:sp>
      <p:pic>
        <p:nvPicPr>
          <p:cNvPr id="2052" name="Picture 5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57750"/>
            <a:ext cx="14859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nature%20(62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5076825"/>
            <a:ext cx="15430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0"/>
          <p:cNvSpPr>
            <a:spLocks noChangeArrowheads="1"/>
          </p:cNvSpPr>
          <p:nvPr/>
        </p:nvSpPr>
        <p:spPr bwMode="auto">
          <a:xfrm>
            <a:off x="228600" y="533400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 dirty="0" err="1">
                <a:solidFill>
                  <a:srgbClr val="2B2FE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2B2FE1"/>
                </a:solidFill>
                <a:latin typeface="Times New Roman" pitchFamily="18" charset="0"/>
                <a:cs typeface="Times New Roman" pitchFamily="18" charset="0"/>
              </a:rPr>
              <a:t> 2:( </a:t>
            </a:r>
            <a:r>
              <a:rPr lang="en-US" altLang="en-US" sz="2800" b="1" u="sng" dirty="0" err="1">
                <a:solidFill>
                  <a:srgbClr val="2B2FE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2B2FE1"/>
                </a:solidFill>
                <a:latin typeface="Times New Roman" pitchFamily="18" charset="0"/>
                <a:cs typeface="Times New Roman" pitchFamily="18" charset="0"/>
              </a:rPr>
              <a:t> 22 SGK/89)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46" y="167449"/>
            <a:ext cx="39100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838200" y="3879855"/>
            <a:ext cx="4600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326773"/>
              </p:ext>
            </p:extLst>
          </p:nvPr>
        </p:nvGraphicFramePr>
        <p:xfrm>
          <a:off x="5438774" y="3940013"/>
          <a:ext cx="4226257" cy="104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Equation" r:id="rId4" imgW="2527300" imgH="622300" progId="Equation.DSMT4">
                  <p:embed/>
                </p:oleObj>
              </mc:Choice>
              <mc:Fallback>
                <p:oleObj name="Equation" r:id="rId4" imgW="2527300" imgH="622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4" y="3940013"/>
                        <a:ext cx="4226257" cy="1041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267427"/>
              </p:ext>
            </p:extLst>
          </p:nvPr>
        </p:nvGraphicFramePr>
        <p:xfrm>
          <a:off x="2073275" y="5432172"/>
          <a:ext cx="4022725" cy="579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Equation" r:id="rId6" imgW="2019300" imgH="292100" progId="Equation.DSMT4">
                  <p:embed/>
                </p:oleObj>
              </mc:Choice>
              <mc:Fallback>
                <p:oleObj name="Equation" r:id="rId6" imgW="2019300" imgH="292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5432172"/>
                        <a:ext cx="4022725" cy="579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69498"/>
              </p:ext>
            </p:extLst>
          </p:nvPr>
        </p:nvGraphicFramePr>
        <p:xfrm>
          <a:off x="2063750" y="6084329"/>
          <a:ext cx="4032250" cy="57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tion" r:id="rId8" imgW="2032000" imgH="292100" progId="Equation.DSMT4">
                  <p:embed/>
                </p:oleObj>
              </mc:Choice>
              <mc:Fallback>
                <p:oleObj name="Equation" r:id="rId8" imgW="2032000" imgH="292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6084329"/>
                        <a:ext cx="4032250" cy="579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82649" y="4953000"/>
            <a:ext cx="6737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Tổng các cặp góc trong cùng phía là:</a:t>
            </a:r>
            <a:endParaRPr lang="en-US" altLang="en-US" sz="2800"/>
          </a:p>
        </p:txBody>
      </p:sp>
      <p:sp>
        <p:nvSpPr>
          <p:cNvPr id="13334" name="TextBox 4"/>
          <p:cNvSpPr txBox="1">
            <a:spLocks noChangeArrowheads="1"/>
          </p:cNvSpPr>
          <p:nvPr/>
        </p:nvSpPr>
        <p:spPr bwMode="auto">
          <a:xfrm>
            <a:off x="838200" y="114300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14400" y="3352800"/>
            <a:ext cx="9067800" cy="532873"/>
            <a:chOff x="1678460" y="3491845"/>
            <a:chExt cx="6217765" cy="410599"/>
          </a:xfrm>
        </p:grpSpPr>
        <p:graphicFrame>
          <p:nvGraphicFramePr>
            <p:cNvPr id="10261" name="Object 10"/>
            <p:cNvGraphicFramePr>
              <a:graphicFrameLocks noChangeAspect="1"/>
            </p:cNvGraphicFramePr>
            <p:nvPr/>
          </p:nvGraphicFramePr>
          <p:xfrm>
            <a:off x="4146550" y="3535731"/>
            <a:ext cx="138747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0" name="Equation" r:id="rId10" imgW="1104900" imgH="292100" progId="Equation.DSMT4">
                    <p:embed/>
                  </p:oleObj>
                </mc:Choice>
                <mc:Fallback>
                  <p:oleObj name="Equation" r:id="rId10" imgW="1104900" imgH="2921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6550" y="3535731"/>
                          <a:ext cx="138747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2" name="Rectangle 23"/>
            <p:cNvSpPr>
              <a:spLocks noChangeArrowheads="1"/>
            </p:cNvSpPr>
            <p:nvPr/>
          </p:nvSpPr>
          <p:spPr bwMode="auto">
            <a:xfrm>
              <a:off x="5534025" y="3491845"/>
              <a:ext cx="2362200" cy="40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(2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so le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3" name="TextBox 6"/>
            <p:cNvSpPr txBox="1">
              <a:spLocks noChangeArrowheads="1"/>
            </p:cNvSpPr>
            <p:nvPr/>
          </p:nvSpPr>
          <p:spPr bwMode="auto">
            <a:xfrm>
              <a:off x="1678460" y="3494800"/>
              <a:ext cx="2514600" cy="40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52488" y="1752600"/>
            <a:ext cx="9434512" cy="533399"/>
            <a:chOff x="1387174" y="2727237"/>
            <a:chExt cx="8458200" cy="371745"/>
          </a:xfrm>
        </p:grpSpPr>
        <p:sp>
          <p:nvSpPr>
            <p:cNvPr id="10259" name="TextBox 8"/>
            <p:cNvSpPr txBox="1">
              <a:spLocks noChangeArrowheads="1"/>
            </p:cNvSpPr>
            <p:nvPr/>
          </p:nvSpPr>
          <p:spPr bwMode="auto">
            <a:xfrm>
              <a:off x="1387174" y="2727237"/>
              <a:ext cx="8458200" cy="36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                          (2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kề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bù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en-US" sz="28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en-US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26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34060"/>
                </p:ext>
              </p:extLst>
            </p:nvPr>
          </p:nvGraphicFramePr>
          <p:xfrm>
            <a:off x="2794739" y="2732269"/>
            <a:ext cx="14192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1" name="Equation" r:id="rId12" imgW="1129810" imgH="291973" progId="Equation.DSMT4">
                    <p:embed/>
                  </p:oleObj>
                </mc:Choice>
                <mc:Fallback>
                  <p:oleObj name="Equation" r:id="rId12" imgW="1129810" imgH="291973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4739" y="2732269"/>
                          <a:ext cx="14192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42435"/>
              </p:ext>
            </p:extLst>
          </p:nvPr>
        </p:nvGraphicFramePr>
        <p:xfrm>
          <a:off x="2160587" y="2285998"/>
          <a:ext cx="37671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Equation" r:id="rId14" imgW="2692400" imgH="292100" progId="Equation.DSMT4">
                  <p:embed/>
                </p:oleObj>
              </mc:Choice>
              <mc:Fallback>
                <p:oleObj name="Equation" r:id="rId14" imgW="2692400" imgH="292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7" y="2285998"/>
                        <a:ext cx="37671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22325" y="2827262"/>
            <a:ext cx="8190640" cy="525538"/>
            <a:chOff x="1493833" y="3465544"/>
            <a:chExt cx="6958355" cy="373715"/>
          </a:xfrm>
        </p:grpSpPr>
        <p:graphicFrame>
          <p:nvGraphicFramePr>
            <p:cNvPr id="10257" name="Object 10"/>
            <p:cNvGraphicFramePr>
              <a:graphicFrameLocks noChangeAspect="1"/>
            </p:cNvGraphicFramePr>
            <p:nvPr/>
          </p:nvGraphicFramePr>
          <p:xfrm>
            <a:off x="2594468" y="3465544"/>
            <a:ext cx="1308100" cy="366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3" name="Equation" r:id="rId16" imgW="1040948" imgH="291973" progId="Equation.DSMT4">
                    <p:embed/>
                  </p:oleObj>
                </mc:Choice>
                <mc:Fallback>
                  <p:oleObj name="Equation" r:id="rId16" imgW="1040948" imgH="291973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468" y="3465544"/>
                          <a:ext cx="1308100" cy="3666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8" name="TextBox 6"/>
            <p:cNvSpPr txBox="1">
              <a:spLocks noChangeArrowheads="1"/>
            </p:cNvSpPr>
            <p:nvPr/>
          </p:nvSpPr>
          <p:spPr bwMode="auto">
            <a:xfrm>
              <a:off x="1493833" y="3467192"/>
              <a:ext cx="6958355" cy="37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   (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so le </a:t>
              </a:r>
              <a:r>
                <a:rPr lang="en-US" altLang="en-US" sz="28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2800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25" grpId="0"/>
      <p:bldP spid="30" grpId="0"/>
      <p:bldP spid="133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524000" y="2743200"/>
          <a:ext cx="6096000" cy="384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1295400"/>
              </a:tblGrid>
              <a:tr h="64002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</a:tr>
              <a:tr h="64002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</a:tr>
              <a:tr h="64002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marT="45699" marB="45699"/>
                </a:tc>
              </a:tr>
              <a:tr h="64002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marT="45699" marB="45699"/>
                </a:tc>
              </a:tr>
              <a:tr h="64002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</a:tr>
              <a:tr h="64002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699" marB="45699"/>
                </a:tc>
              </a:tr>
            </a:tbl>
          </a:graphicData>
        </a:graphic>
      </p:graphicFrame>
      <p:sp>
        <p:nvSpPr>
          <p:cNvPr id="12313" name="Rectangle 21"/>
          <p:cNvSpPr>
            <a:spLocks noChangeArrowheads="1"/>
          </p:cNvSpPr>
          <p:nvPr/>
        </p:nvSpPr>
        <p:spPr bwMode="auto">
          <a:xfrm>
            <a:off x="1905000" y="3429000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a) </a:t>
            </a:r>
            <a:endParaRPr lang="en-US" altLang="en-US" sz="2400"/>
          </a:p>
        </p:txBody>
      </p:sp>
      <p:sp>
        <p:nvSpPr>
          <p:cNvPr id="12314" name="Rectangle 22"/>
          <p:cNvSpPr>
            <a:spLocks noChangeArrowheads="1"/>
          </p:cNvSpPr>
          <p:nvPr/>
        </p:nvSpPr>
        <p:spPr bwMode="auto">
          <a:xfrm>
            <a:off x="1905000" y="4114800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b) </a:t>
            </a:r>
            <a:endParaRPr lang="en-US" altLang="en-US" sz="2400"/>
          </a:p>
        </p:txBody>
      </p:sp>
      <p:sp>
        <p:nvSpPr>
          <p:cNvPr id="12315" name="Rectangle 23"/>
          <p:cNvSpPr>
            <a:spLocks noChangeArrowheads="1"/>
          </p:cNvSpPr>
          <p:nvPr/>
        </p:nvSpPr>
        <p:spPr bwMode="auto">
          <a:xfrm>
            <a:off x="1905000" y="4800600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c) </a:t>
            </a:r>
            <a:endParaRPr lang="en-US" altLang="en-US" sz="2400"/>
          </a:p>
        </p:txBody>
      </p:sp>
      <p:sp>
        <p:nvSpPr>
          <p:cNvPr id="12316" name="Rectangle 24"/>
          <p:cNvSpPr>
            <a:spLocks noChangeArrowheads="1"/>
          </p:cNvSpPr>
          <p:nvPr/>
        </p:nvSpPr>
        <p:spPr bwMode="auto">
          <a:xfrm>
            <a:off x="1905000" y="5405438"/>
            <a:ext cx="461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d) </a:t>
            </a:r>
            <a:endParaRPr lang="en-US" altLang="en-US" sz="2400"/>
          </a:p>
        </p:txBody>
      </p:sp>
      <p:sp>
        <p:nvSpPr>
          <p:cNvPr id="47" name="Rectangle 46"/>
          <p:cNvSpPr/>
          <p:nvPr/>
        </p:nvSpPr>
        <p:spPr>
          <a:xfrm>
            <a:off x="4500265" y="1"/>
            <a:ext cx="2787943" cy="76944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H" pitchFamily="34" charset="0"/>
                <a:cs typeface="+mn-cs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H" pitchFamily="34" charset="0"/>
                <a:cs typeface="+mn-cs"/>
              </a:rPr>
              <a:t>Luyện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H" pitchFamily="34" charset="0"/>
                <a:cs typeface="+mn-cs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TimeH" pitchFamily="34" charset="0"/>
                <a:cs typeface="+mn-cs"/>
              </a:rPr>
              <a:t>tập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TimeH" pitchFamily="34" charset="0"/>
              <a:cs typeface="+mn-cs"/>
            </a:endParaRPr>
          </a:p>
        </p:txBody>
      </p:sp>
      <p:sp>
        <p:nvSpPr>
          <p:cNvPr id="12318" name="TextBox 41"/>
          <p:cNvSpPr txBox="1">
            <a:spLocks noChangeArrowheads="1"/>
          </p:cNvSpPr>
          <p:nvPr/>
        </p:nvSpPr>
        <p:spPr bwMode="auto">
          <a:xfrm>
            <a:off x="3390900" y="2830513"/>
            <a:ext cx="1939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</a:p>
        </p:txBody>
      </p:sp>
      <p:sp>
        <p:nvSpPr>
          <p:cNvPr id="12319" name="TextBox 41"/>
          <p:cNvSpPr txBox="1">
            <a:spLocks noChangeArrowheads="1"/>
          </p:cNvSpPr>
          <p:nvPr/>
        </p:nvSpPr>
        <p:spPr bwMode="auto">
          <a:xfrm>
            <a:off x="6324600" y="2881313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320" name="TextBox 41"/>
          <p:cNvSpPr txBox="1">
            <a:spLocks noChangeArrowheads="1"/>
          </p:cNvSpPr>
          <p:nvPr/>
        </p:nvSpPr>
        <p:spPr bwMode="auto">
          <a:xfrm>
            <a:off x="1676400" y="22098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Điền  đúng (Đ), sai (S) vào cột đáp án.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400800" y="3505200"/>
            <a:ext cx="10668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00800" y="4064000"/>
            <a:ext cx="1066800" cy="5349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00800" y="4724400"/>
            <a:ext cx="1066800" cy="5349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400800" y="5370513"/>
            <a:ext cx="1066800" cy="5349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00838" y="34290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altLang="en-US" sz="3200">
              <a:solidFill>
                <a:srgbClr val="0033CC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77038" y="40386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77038" y="47244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en-US" sz="3200">
              <a:solidFill>
                <a:srgbClr val="FF0066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777038" y="5334000"/>
            <a:ext cx="46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altLang="en-US" sz="3200">
              <a:solidFill>
                <a:srgbClr val="0000FF"/>
              </a:solidFill>
            </a:endParaRPr>
          </a:p>
        </p:txBody>
      </p:sp>
      <p:pic>
        <p:nvPicPr>
          <p:cNvPr id="1232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04800"/>
            <a:ext cx="3419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TextBox 41"/>
          <p:cNvSpPr txBox="1">
            <a:spLocks noChangeArrowheads="1"/>
          </p:cNvSpPr>
          <p:nvPr/>
        </p:nvSpPr>
        <p:spPr bwMode="auto">
          <a:xfrm>
            <a:off x="1752600" y="16764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Cho hình vẽ có:  </a:t>
            </a:r>
          </a:p>
        </p:txBody>
      </p:sp>
      <p:graphicFrame>
        <p:nvGraphicFramePr>
          <p:cNvPr id="12331" name="Object 10"/>
          <p:cNvGraphicFramePr>
            <a:graphicFrameLocks noChangeAspect="1"/>
          </p:cNvGraphicFramePr>
          <p:nvPr/>
        </p:nvGraphicFramePr>
        <p:xfrm>
          <a:off x="3984625" y="1676400"/>
          <a:ext cx="1730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9" name="Equation" r:id="rId4" imgW="1104900" imgH="292100" progId="Equation.DSMT4">
                  <p:embed/>
                </p:oleObj>
              </mc:Choice>
              <mc:Fallback>
                <p:oleObj name="Equation" r:id="rId4" imgW="1104900" imgH="292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1676400"/>
                        <a:ext cx="17303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2" name="Object 11"/>
          <p:cNvGraphicFramePr>
            <a:graphicFrameLocks noChangeAspect="1"/>
          </p:cNvGraphicFramePr>
          <p:nvPr/>
        </p:nvGraphicFramePr>
        <p:xfrm>
          <a:off x="3021013" y="3429000"/>
          <a:ext cx="109378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0" name="Equation" r:id="rId6" imgW="660113" imgH="291973" progId="Equation.DSMT4">
                  <p:embed/>
                </p:oleObj>
              </mc:Choice>
              <mc:Fallback>
                <p:oleObj name="Equation" r:id="rId6" imgW="660113" imgH="29197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3429000"/>
                        <a:ext cx="1093787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3" name="Object 12"/>
          <p:cNvGraphicFramePr>
            <a:graphicFrameLocks noChangeAspect="1"/>
          </p:cNvGraphicFramePr>
          <p:nvPr/>
        </p:nvGraphicFramePr>
        <p:xfrm>
          <a:off x="3071813" y="4114800"/>
          <a:ext cx="11985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Equation" r:id="rId8" imgW="723586" imgH="291973" progId="Equation.DSMT4">
                  <p:embed/>
                </p:oleObj>
              </mc:Choice>
              <mc:Fallback>
                <p:oleObj name="Equation" r:id="rId8" imgW="723586" imgH="29197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114800"/>
                        <a:ext cx="11985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4" name="Object 13"/>
          <p:cNvGraphicFramePr>
            <a:graphicFrameLocks noChangeAspect="1"/>
          </p:cNvGraphicFramePr>
          <p:nvPr/>
        </p:nvGraphicFramePr>
        <p:xfrm>
          <a:off x="3103563" y="4773613"/>
          <a:ext cx="12398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10" imgW="748975" imgH="291973" progId="Equation.DSMT4">
                  <p:embed/>
                </p:oleObj>
              </mc:Choice>
              <mc:Fallback>
                <p:oleObj name="Equation" r:id="rId10" imgW="748975" imgH="29197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773613"/>
                        <a:ext cx="123983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5" name="Object 14"/>
          <p:cNvGraphicFramePr>
            <a:graphicFrameLocks noChangeAspect="1"/>
          </p:cNvGraphicFramePr>
          <p:nvPr/>
        </p:nvGraphicFramePr>
        <p:xfrm>
          <a:off x="3140075" y="5410200"/>
          <a:ext cx="974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12" imgW="622030" imgH="291973" progId="Equation.DSMT4">
                  <p:embed/>
                </p:oleObj>
              </mc:Choice>
              <mc:Fallback>
                <p:oleObj name="Equation" r:id="rId12" imgW="622030" imgH="29197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5410200"/>
                        <a:ext cx="974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6" name="Rectangle 24"/>
          <p:cNvSpPr>
            <a:spLocks noChangeArrowheads="1"/>
          </p:cNvSpPr>
          <p:nvPr/>
        </p:nvSpPr>
        <p:spPr bwMode="auto">
          <a:xfrm>
            <a:off x="1905000" y="5943600"/>
            <a:ext cx="46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e) </a:t>
            </a:r>
            <a:endParaRPr lang="en-US" altLang="en-US" sz="2800"/>
          </a:p>
        </p:txBody>
      </p:sp>
      <p:graphicFrame>
        <p:nvGraphicFramePr>
          <p:cNvPr id="12337" name="Object 15"/>
          <p:cNvGraphicFramePr>
            <a:graphicFrameLocks noChangeAspect="1"/>
          </p:cNvGraphicFramePr>
          <p:nvPr/>
        </p:nvGraphicFramePr>
        <p:xfrm>
          <a:off x="3124200" y="6019800"/>
          <a:ext cx="974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14" imgW="622030" imgH="291973" progId="Equation.DSMT4">
                  <p:embed/>
                </p:oleObj>
              </mc:Choice>
              <mc:Fallback>
                <p:oleObj name="Equation" r:id="rId14" imgW="622030" imgH="29197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19800"/>
                        <a:ext cx="974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6400800" y="6018213"/>
            <a:ext cx="1066800" cy="5349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781800" y="5969000"/>
            <a:ext cx="46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altLang="en-US" sz="3200">
              <a:solidFill>
                <a:srgbClr val="0000FF"/>
              </a:solidFill>
            </a:endParaRPr>
          </a:p>
        </p:txBody>
      </p:sp>
      <p:sp>
        <p:nvSpPr>
          <p:cNvPr id="12340" name="Text Box 56"/>
          <p:cNvSpPr txBox="1">
            <a:spLocks noChangeArrowheads="1"/>
          </p:cNvSpPr>
          <p:nvPr/>
        </p:nvSpPr>
        <p:spPr bwMode="auto">
          <a:xfrm>
            <a:off x="1828800" y="10668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altLang="en-US" sz="2800" b="1" u="sng">
                <a:solidFill>
                  <a:srgbClr val="0000FF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26" grpId="0"/>
      <p:bldP spid="27" grpId="0"/>
      <p:bldP spid="28" grpId="0"/>
      <p:bldP spid="29" grpId="0"/>
      <p:bldP spid="56" grpId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2362200"/>
            <a:ext cx="9144000" cy="1816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Về nhà làm lại các bài tập đã sửa, học và nắm kĩ các loại góc</a:t>
            </a:r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tập:  21,23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(SGK/89)	</a:t>
            </a:r>
            <a:r>
              <a:rPr lang="sv-SE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sv-SE" altLang="en-US" sz="28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v-SE" altLang="en-US" sz="2800" b="1">
                <a:latin typeface="Times New Roman" pitchFamily="18" charset="0"/>
                <a:cs typeface="Times New Roman" pitchFamily="18" charset="0"/>
              </a:rPr>
              <a:t>- Tiết sau luyện tập.</a:t>
            </a:r>
          </a:p>
        </p:txBody>
      </p:sp>
      <p:sp>
        <p:nvSpPr>
          <p:cNvPr id="7" name="Oval 6"/>
          <p:cNvSpPr/>
          <p:nvPr/>
        </p:nvSpPr>
        <p:spPr>
          <a:xfrm>
            <a:off x="2057400" y="381000"/>
            <a:ext cx="8153400" cy="1447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6882" y="609600"/>
            <a:ext cx="56573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/>
                <a:solidFill>
                  <a:srgbClr val="008000"/>
                </a:solidFill>
                <a:latin typeface=".VnTimeH" pitchFamily="34" charset="0"/>
                <a:ea typeface="Tahoma" pitchFamily="34" charset="0"/>
                <a:cs typeface="Tahoma" pitchFamily="34" charset="0"/>
              </a:rPr>
              <a:t>H­</a:t>
            </a:r>
            <a:r>
              <a:rPr lang="en-US" sz="5400" b="1" dirty="0" err="1">
                <a:ln/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ướng</a:t>
            </a:r>
            <a:r>
              <a:rPr lang="en-US" sz="5400" b="1" dirty="0">
                <a:ln/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5400" b="1" dirty="0">
                <a:ln/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n/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8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nhà</a:t>
            </a:r>
            <a:endParaRPr lang="en-US" sz="5400" b="1" dirty="0">
              <a:ln/>
              <a:solidFill>
                <a:srgbClr val="008000"/>
              </a:solidFill>
              <a:latin typeface=".VnTimeH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extBox 4"/>
          <p:cNvSpPr txBox="1">
            <a:spLocks noChangeArrowheads="1"/>
          </p:cNvSpPr>
          <p:nvPr/>
        </p:nvSpPr>
        <p:spPr bwMode="auto">
          <a:xfrm>
            <a:off x="990600" y="1009471"/>
            <a:ext cx="1059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2362200"/>
            <a:ext cx="4423603" cy="2971800"/>
            <a:chOff x="6400800" y="3429000"/>
            <a:chExt cx="3657600" cy="29718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781800" y="5105400"/>
              <a:ext cx="3276600" cy="1295400"/>
            </a:xfrm>
            <a:prstGeom prst="line">
              <a:avLst/>
            </a:prstGeom>
            <a:ln w="571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839200" y="3886200"/>
              <a:ext cx="4746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altLang="en-US" sz="2800">
                <a:latin typeface="Calibri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229600" y="5867400"/>
              <a:ext cx="4746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altLang="en-US" sz="2800">
                <a:latin typeface="Calibri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6400800" y="4419600"/>
              <a:ext cx="2971800" cy="304800"/>
            </a:xfrm>
            <a:prstGeom prst="line">
              <a:avLst/>
            </a:prstGeom>
            <a:ln w="571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312247" y="4052887"/>
              <a:ext cx="4746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altLang="en-US" sz="2800" dirty="0">
                <a:latin typeface="Calibri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6200000" flipV="1">
              <a:off x="6515100" y="4000500"/>
              <a:ext cx="2590800" cy="2057400"/>
            </a:xfrm>
            <a:prstGeom prst="line">
              <a:avLst/>
            </a:prstGeom>
            <a:ln w="571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0" name="TextBox 24"/>
            <p:cNvSpPr txBox="1">
              <a:spLocks noChangeArrowheads="1"/>
            </p:cNvSpPr>
            <p:nvPr/>
          </p:nvSpPr>
          <p:spPr bwMode="auto">
            <a:xfrm>
              <a:off x="7620000" y="45720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41" name="TextBox 25"/>
            <p:cNvSpPr txBox="1">
              <a:spLocks noChangeArrowheads="1"/>
            </p:cNvSpPr>
            <p:nvPr/>
          </p:nvSpPr>
          <p:spPr bwMode="auto">
            <a:xfrm>
              <a:off x="7543800" y="41148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42" name="TextBox 26"/>
            <p:cNvSpPr txBox="1">
              <a:spLocks noChangeArrowheads="1"/>
            </p:cNvSpPr>
            <p:nvPr/>
          </p:nvSpPr>
          <p:spPr bwMode="auto">
            <a:xfrm>
              <a:off x="6934200" y="41910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043" name="TextBox 27"/>
            <p:cNvSpPr txBox="1">
              <a:spLocks noChangeArrowheads="1"/>
            </p:cNvSpPr>
            <p:nvPr/>
          </p:nvSpPr>
          <p:spPr bwMode="auto">
            <a:xfrm>
              <a:off x="7086600" y="46482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044" name="TextBox 24"/>
            <p:cNvSpPr txBox="1">
              <a:spLocks noChangeArrowheads="1"/>
            </p:cNvSpPr>
            <p:nvPr/>
          </p:nvSpPr>
          <p:spPr bwMode="auto">
            <a:xfrm>
              <a:off x="8534400" y="57150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45" name="TextBox 25"/>
            <p:cNvSpPr txBox="1">
              <a:spLocks noChangeArrowheads="1"/>
            </p:cNvSpPr>
            <p:nvPr/>
          </p:nvSpPr>
          <p:spPr bwMode="auto">
            <a:xfrm>
              <a:off x="8305800" y="51816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46" name="TextBox 26"/>
            <p:cNvSpPr txBox="1">
              <a:spLocks noChangeArrowheads="1"/>
            </p:cNvSpPr>
            <p:nvPr/>
          </p:nvSpPr>
          <p:spPr bwMode="auto">
            <a:xfrm>
              <a:off x="7848600" y="54864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047" name="TextBox 27"/>
            <p:cNvSpPr txBox="1">
              <a:spLocks noChangeArrowheads="1"/>
            </p:cNvSpPr>
            <p:nvPr/>
          </p:nvSpPr>
          <p:spPr bwMode="auto">
            <a:xfrm>
              <a:off x="8077200" y="5867400"/>
              <a:ext cx="45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9525000" y="4724400"/>
              <a:ext cx="4746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altLang="en-US" sz="2800">
                <a:latin typeface="Calibri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6934200" y="3429000"/>
              <a:ext cx="4746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altLang="en-US" sz="2800">
                <a:latin typeface="Calibri" pitchFamily="34" charset="0"/>
              </a:endParaRPr>
            </a:p>
          </p:txBody>
        </p:sp>
      </p:grp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932340" y="5715000"/>
            <a:ext cx="83640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altLang="en-US" sz="2800" dirty="0">
                <a:latin typeface="VNI-Times" pitchFamily="2" charset="0"/>
              </a:rPr>
              <a:t>        </a:t>
            </a:r>
            <a:r>
              <a:rPr lang="en-US" altLang="en-US" sz="2800" b="1" u="sng" dirty="0" err="1">
                <a:latin typeface="VNI-Times" pitchFamily="2" charset="0"/>
              </a:rPr>
              <a:t>Traû</a:t>
            </a:r>
            <a:r>
              <a:rPr lang="en-US" altLang="en-US" sz="2800" b="1" u="sng" dirty="0">
                <a:latin typeface="VNI-Times" pitchFamily="2" charset="0"/>
              </a:rPr>
              <a:t> </a:t>
            </a:r>
            <a:r>
              <a:rPr lang="en-US" altLang="en-US" sz="2800" b="1" u="sng" dirty="0" err="1">
                <a:latin typeface="VNI-Times" pitchFamily="2" charset="0"/>
              </a:rPr>
              <a:t>lôøi</a:t>
            </a:r>
            <a:r>
              <a:rPr lang="en-US" altLang="en-US" sz="2800" u="sng" dirty="0">
                <a:latin typeface="VNI-Times" pitchFamily="2" charset="0"/>
              </a:rPr>
              <a:t>: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smtClean="0">
                <a:latin typeface="VNI-Times" pitchFamily="2" charset="0"/>
              </a:rPr>
              <a:t>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altLang="en-US" sz="28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</a:rPr>
              <a:t>4 </a:t>
            </a:r>
            <a:r>
              <a:rPr lang="en-US" altLang="en-US" sz="2800" b="1" dirty="0" err="1">
                <a:solidFill>
                  <a:srgbClr val="0000FF"/>
                </a:solidFill>
                <a:latin typeface="VNI-Times" pitchFamily="2" charset="0"/>
              </a:rPr>
              <a:t>goùc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Times" pitchFamily="2" charset="0"/>
              </a:rPr>
              <a:t>tại</a:t>
            </a:r>
            <a:r>
              <a:rPr lang="en-US" altLang="en-US" sz="28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Times" pitchFamily="2" charset="0"/>
              </a:rPr>
              <a:t>ñænh</a:t>
            </a:r>
            <a:r>
              <a:rPr lang="en-US" altLang="en-US" sz="28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</a:rPr>
              <a:t>A </a:t>
            </a:r>
            <a:r>
              <a:rPr lang="en-US" altLang="en-US" sz="2800" b="1" dirty="0" smtClean="0">
                <a:solidFill>
                  <a:srgbClr val="0000FF"/>
                </a:solidFill>
                <a:latin typeface="VNI-Times" pitchFamily="2" charset="0"/>
              </a:rPr>
              <a:t> , 4 </a:t>
            </a:r>
            <a:r>
              <a:rPr lang="en-US" altLang="en-US" sz="2800" b="1" dirty="0" err="1">
                <a:solidFill>
                  <a:srgbClr val="0000FF"/>
                </a:solidFill>
                <a:latin typeface="VNI-Times" pitchFamily="2" charset="0"/>
              </a:rPr>
              <a:t>goùc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Times" pitchFamily="2" charset="0"/>
              </a:rPr>
              <a:t>tại</a:t>
            </a:r>
            <a:r>
              <a:rPr lang="en-US" altLang="en-US" sz="28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Times" pitchFamily="2" charset="0"/>
              </a:rPr>
              <a:t>ñænh</a:t>
            </a:r>
            <a:r>
              <a:rPr lang="en-US" altLang="en-US" sz="28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</a:rPr>
              <a:t>B.</a:t>
            </a:r>
            <a:endParaRPr lang="en-US" altLang="en-US" sz="2800" b="1" u="sng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095" name="TextBox 1"/>
          <p:cNvSpPr txBox="1">
            <a:spLocks noChangeArrowheads="1"/>
          </p:cNvSpPr>
          <p:nvPr/>
        </p:nvSpPr>
        <p:spPr bwMode="auto">
          <a:xfrm>
            <a:off x="304800" y="324209"/>
            <a:ext cx="3581400" cy="5857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VẤN ĐỀ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6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/>
      <p:bldP spid="92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7086600" y="4343400"/>
            <a:ext cx="3276600" cy="129540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144000" y="3048000"/>
            <a:ext cx="47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en-US" sz="2800">
              <a:latin typeface="Calibri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534400" y="5029200"/>
            <a:ext cx="47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en-US" sz="2800"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705600" y="3657600"/>
            <a:ext cx="2971800" cy="30480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848600" y="3200400"/>
            <a:ext cx="47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en-US" sz="2800">
              <a:latin typeface="Calibri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V="1">
            <a:off x="7048500" y="3414961"/>
            <a:ext cx="2590800" cy="205740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24"/>
          <p:cNvSpPr txBox="1">
            <a:spLocks noChangeArrowheads="1"/>
          </p:cNvSpPr>
          <p:nvPr/>
        </p:nvSpPr>
        <p:spPr bwMode="auto">
          <a:xfrm>
            <a:off x="8153400" y="3733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41" name="TextBox 25"/>
          <p:cNvSpPr txBox="1">
            <a:spLocks noChangeArrowheads="1"/>
          </p:cNvSpPr>
          <p:nvPr/>
        </p:nvSpPr>
        <p:spPr bwMode="auto">
          <a:xfrm>
            <a:off x="8077200" y="3352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2" name="TextBox 26"/>
          <p:cNvSpPr txBox="1">
            <a:spLocks noChangeArrowheads="1"/>
          </p:cNvSpPr>
          <p:nvPr/>
        </p:nvSpPr>
        <p:spPr bwMode="auto">
          <a:xfrm>
            <a:off x="7391400" y="3505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43" name="TextBox 27"/>
          <p:cNvSpPr txBox="1">
            <a:spLocks noChangeArrowheads="1"/>
          </p:cNvSpPr>
          <p:nvPr/>
        </p:nvSpPr>
        <p:spPr bwMode="auto">
          <a:xfrm>
            <a:off x="7543800" y="3886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44" name="TextBox 24"/>
          <p:cNvSpPr txBox="1">
            <a:spLocks noChangeArrowheads="1"/>
          </p:cNvSpPr>
          <p:nvPr/>
        </p:nvSpPr>
        <p:spPr bwMode="auto">
          <a:xfrm>
            <a:off x="8915400" y="4876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45" name="TextBox 25"/>
          <p:cNvSpPr txBox="1">
            <a:spLocks noChangeArrowheads="1"/>
          </p:cNvSpPr>
          <p:nvPr/>
        </p:nvSpPr>
        <p:spPr bwMode="auto">
          <a:xfrm>
            <a:off x="8686800" y="4419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6" name="TextBox 26"/>
          <p:cNvSpPr txBox="1">
            <a:spLocks noChangeArrowheads="1"/>
          </p:cNvSpPr>
          <p:nvPr/>
        </p:nvSpPr>
        <p:spPr bwMode="auto">
          <a:xfrm>
            <a:off x="8305800" y="4648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47" name="TextBox 27"/>
          <p:cNvSpPr txBox="1">
            <a:spLocks noChangeArrowheads="1"/>
          </p:cNvSpPr>
          <p:nvPr/>
        </p:nvSpPr>
        <p:spPr bwMode="auto">
          <a:xfrm>
            <a:off x="8305800" y="5029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9906000" y="3962400"/>
            <a:ext cx="47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en-US" sz="2800">
              <a:latin typeface="Calibri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7391400" y="2743200"/>
            <a:ext cx="47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2800">
              <a:latin typeface="Calibri" pitchFamily="34" charset="0"/>
            </a:endParaRP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524000" y="192506"/>
            <a:ext cx="9144000" cy="955675"/>
          </a:xfrm>
          <a:prstGeom prst="rect">
            <a:avLst/>
          </a:prstGeom>
          <a:solidFill>
            <a:srgbClr val="FFFF00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 CÁC GÓC TẠO BỞI MỘT ĐƯỜNG THẲNG CẮT HAI ĐƯỜNG THẲNG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457200" y="1462087"/>
            <a:ext cx="6096000" cy="519113"/>
          </a:xfrm>
          <a:prstGeom prst="rect">
            <a:avLst/>
          </a:prstGeom>
          <a:solidFill>
            <a:srgbClr val="99FF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1.Góc so le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trong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-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Góc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vị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: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762000" y="2286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b="1" dirty="0">
                <a:latin typeface="VNI-Times" pitchFamily="2" charset="0"/>
              </a:rPr>
              <a:t>- </a:t>
            </a:r>
            <a:r>
              <a:rPr lang="en-US" altLang="en-US" sz="2800" b="1" dirty="0" err="1">
                <a:latin typeface="VNI-Times" pitchFamily="2" charset="0"/>
              </a:rPr>
              <a:t>Hai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caëp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goùc</a:t>
            </a:r>
            <a:r>
              <a:rPr lang="en-US" altLang="en-US" sz="2800" b="1" dirty="0">
                <a:latin typeface="VNI-Times" pitchFamily="2" charset="0"/>
              </a:rPr>
              <a:t> so le </a:t>
            </a:r>
            <a:r>
              <a:rPr lang="en-US" altLang="en-US" sz="2800" b="1" dirty="0" err="1">
                <a:latin typeface="VNI-Times" pitchFamily="2" charset="0"/>
              </a:rPr>
              <a:t>trong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laø</a:t>
            </a:r>
            <a:r>
              <a:rPr lang="en-US" altLang="en-US" sz="2800" b="1" dirty="0">
                <a:latin typeface="VNI-Times" pitchFamily="2" charset="0"/>
              </a:rPr>
              <a:t>:     </a:t>
            </a:r>
          </a:p>
        </p:txBody>
      </p:sp>
      <p:graphicFrame>
        <p:nvGraphicFramePr>
          <p:cNvPr id="102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98013"/>
              </p:ext>
            </p:extLst>
          </p:nvPr>
        </p:nvGraphicFramePr>
        <p:xfrm>
          <a:off x="1143000" y="2907505"/>
          <a:ext cx="3200400" cy="57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3" imgW="1637589" imgH="291973" progId="Equation.DSMT4">
                  <p:embed/>
                </p:oleObj>
              </mc:Choice>
              <mc:Fallback>
                <p:oleObj name="Equation" r:id="rId3" imgW="1637589" imgH="291973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07505"/>
                        <a:ext cx="3200400" cy="57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749968" y="405288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latin typeface="VNI-Times" pitchFamily="2" charset="0"/>
              </a:rPr>
              <a:t>- </a:t>
            </a:r>
            <a:r>
              <a:rPr lang="en-US" altLang="en-US" sz="2800" b="1" dirty="0" err="1">
                <a:latin typeface="VNI-Times" pitchFamily="2" charset="0"/>
              </a:rPr>
              <a:t>Boán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caëp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goùc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ñoàng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vò</a:t>
            </a:r>
            <a:r>
              <a:rPr lang="en-US" altLang="en-US" sz="2800" b="1" dirty="0">
                <a:latin typeface="VNI-Times" pitchFamily="2" charset="0"/>
              </a:rPr>
              <a:t>  </a:t>
            </a:r>
            <a:r>
              <a:rPr lang="en-US" altLang="en-US" sz="2800" b="1" dirty="0" err="1">
                <a:latin typeface="VNI-Times" pitchFamily="2" charset="0"/>
              </a:rPr>
              <a:t>laø</a:t>
            </a:r>
            <a:r>
              <a:rPr lang="en-US" altLang="en-US" sz="2800" b="1" dirty="0">
                <a:latin typeface="VNI-Times" pitchFamily="2" charset="0"/>
              </a:rPr>
              <a:t>:</a:t>
            </a:r>
          </a:p>
        </p:txBody>
      </p:sp>
      <p:graphicFrame>
        <p:nvGraphicFramePr>
          <p:cNvPr id="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875602"/>
              </p:ext>
            </p:extLst>
          </p:nvPr>
        </p:nvGraphicFramePr>
        <p:xfrm>
          <a:off x="838200" y="4693444"/>
          <a:ext cx="6397700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5" imgW="2921000" imgH="292100" progId="Equation.DSMT4">
                  <p:embed/>
                </p:oleObj>
              </mc:Choice>
              <mc:Fallback>
                <p:oleObj name="Equation" r:id="rId5" imgW="2921000" imgH="2921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93444"/>
                        <a:ext cx="6397700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4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4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4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4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4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4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4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4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4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4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2250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2250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2250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25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3" grpId="0"/>
      <p:bldP spid="1040" grpId="0"/>
      <p:bldP spid="1041" grpId="0"/>
      <p:bldP spid="1042" grpId="0"/>
      <p:bldP spid="1043" grpId="0"/>
      <p:bldP spid="1044" grpId="0"/>
      <p:bldP spid="1045" grpId="0"/>
      <p:bldP spid="1046" grpId="0"/>
      <p:bldP spid="1047" grpId="0"/>
      <p:bldP spid="65" grpId="0"/>
      <p:bldP spid="67" grpId="0"/>
      <p:bldP spid="34837" grpId="0" animBg="1"/>
      <p:bldP spid="34838" grpId="0" animBg="1"/>
      <p:bldP spid="34847" grpId="0"/>
      <p:bldP spid="348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57200" y="1385887"/>
            <a:ext cx="5867400" cy="5191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1.Góc so le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trong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-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Góc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vị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: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524000" y="152400"/>
            <a:ext cx="9144000" cy="955675"/>
          </a:xfrm>
          <a:prstGeom prst="rect">
            <a:avLst/>
          </a:prstGeom>
          <a:solidFill>
            <a:srgbClr val="FFFF00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3: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 GÓC TẠO BỞI MỘT ĐƯỜNG THẲNG CẮT HAI ĐƯỜNG THẲNG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71500" y="2362200"/>
            <a:ext cx="32385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1\ ( SGK.tr 88 )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0747" name="TextBox 8"/>
          <p:cNvSpPr txBox="1">
            <a:spLocks noChangeArrowheads="1"/>
          </p:cNvSpPr>
          <p:nvPr/>
        </p:nvSpPr>
        <p:spPr bwMode="auto">
          <a:xfrm>
            <a:off x="762000" y="2960891"/>
            <a:ext cx="10668000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eaLnBrk="1" hangingPunct="1"/>
            <a:endParaRPr lang="en-US" altLang="en-US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2" grpId="0" animBg="1"/>
      <p:bldP spid="6" grpId="0" animBg="1"/>
      <p:bldP spid="307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22625" y="349250"/>
            <a:ext cx="6900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Nhìn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roài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ñieàn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vaøo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daáu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( ... )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6103937" y="4006850"/>
            <a:ext cx="159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ñoàng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vò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6226762" y="4950403"/>
            <a:ext cx="1926638" cy="5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ñoàng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vò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6372225" y="5784181"/>
            <a:ext cx="2162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so le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trong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4" name="Rectangl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246062"/>
            <a:ext cx="3052763" cy="744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47530"/>
              </p:ext>
            </p:extLst>
          </p:nvPr>
        </p:nvGraphicFramePr>
        <p:xfrm>
          <a:off x="758766" y="4001690"/>
          <a:ext cx="6251633" cy="72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5" imgW="2298600" imgH="266400" progId="Equation.DSMT4">
                  <p:embed/>
                </p:oleObj>
              </mc:Choice>
              <mc:Fallback>
                <p:oleObj name="Equation" r:id="rId5" imgW="2298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8766" y="4001690"/>
                        <a:ext cx="6251633" cy="722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935779"/>
              </p:ext>
            </p:extLst>
          </p:nvPr>
        </p:nvGraphicFramePr>
        <p:xfrm>
          <a:off x="685800" y="4916488"/>
          <a:ext cx="64420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7" imgW="2323800" imgH="266400" progId="Equation.DSMT4">
                  <p:embed/>
                </p:oleObj>
              </mc:Choice>
              <mc:Fallback>
                <p:oleObj name="Equation" r:id="rId7" imgW="2323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4916488"/>
                        <a:ext cx="6442075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794486"/>
              </p:ext>
            </p:extLst>
          </p:nvPr>
        </p:nvGraphicFramePr>
        <p:xfrm>
          <a:off x="685800" y="5715000"/>
          <a:ext cx="6857291" cy="79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9" imgW="2361960" imgH="266400" progId="Equation.DSMT4">
                  <p:embed/>
                </p:oleObj>
              </mc:Choice>
              <mc:Fallback>
                <p:oleObj name="Equation" r:id="rId9" imgW="2361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5715000"/>
                        <a:ext cx="6857291" cy="791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124200" y="1219200"/>
            <a:ext cx="3962400" cy="2895600"/>
            <a:chOff x="3124200" y="1219200"/>
            <a:chExt cx="3962400" cy="2895600"/>
          </a:xfrm>
        </p:grpSpPr>
        <p:sp>
          <p:nvSpPr>
            <p:cNvPr id="616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124200" y="1447800"/>
              <a:ext cx="3962400" cy="255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6" name="Line 28"/>
            <p:cNvSpPr>
              <a:spLocks noChangeShapeType="1"/>
            </p:cNvSpPr>
            <p:nvPr/>
          </p:nvSpPr>
          <p:spPr bwMode="auto">
            <a:xfrm>
              <a:off x="3162300" y="3267074"/>
              <a:ext cx="3014870" cy="1763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7" name="Line 29"/>
            <p:cNvSpPr>
              <a:spLocks noChangeShapeType="1"/>
            </p:cNvSpPr>
            <p:nvPr/>
          </p:nvSpPr>
          <p:spPr bwMode="auto">
            <a:xfrm>
              <a:off x="3457575" y="2286000"/>
              <a:ext cx="3014870" cy="1763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8" name="Line 30"/>
            <p:cNvSpPr>
              <a:spLocks noChangeShapeType="1"/>
            </p:cNvSpPr>
            <p:nvPr/>
          </p:nvSpPr>
          <p:spPr bwMode="auto">
            <a:xfrm flipH="1">
              <a:off x="6153288" y="2286000"/>
              <a:ext cx="323712" cy="970523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9" name="Line 31"/>
            <p:cNvSpPr>
              <a:spLocks noChangeShapeType="1"/>
            </p:cNvSpPr>
            <p:nvPr/>
          </p:nvSpPr>
          <p:spPr bwMode="auto">
            <a:xfrm flipH="1">
              <a:off x="3961797" y="1295400"/>
              <a:ext cx="1039329" cy="2819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0" name="Line 32"/>
            <p:cNvSpPr>
              <a:spLocks noChangeShapeType="1"/>
            </p:cNvSpPr>
            <p:nvPr/>
          </p:nvSpPr>
          <p:spPr bwMode="auto">
            <a:xfrm>
              <a:off x="3783203" y="1618334"/>
              <a:ext cx="2691848" cy="67677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993" name="Rectangle 33"/>
            <p:cNvSpPr>
              <a:spLocks noChangeArrowheads="1"/>
            </p:cNvSpPr>
            <p:nvPr/>
          </p:nvSpPr>
          <p:spPr bwMode="auto">
            <a:xfrm>
              <a:off x="4704522" y="2286000"/>
              <a:ext cx="172278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ahoma" pitchFamily="34" charset="0"/>
                </a:rPr>
                <a:t>E</a:t>
              </a:r>
              <a:endPara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40994" name="Rectangle 34"/>
            <p:cNvSpPr>
              <a:spLocks noChangeArrowheads="1"/>
            </p:cNvSpPr>
            <p:nvPr/>
          </p:nvSpPr>
          <p:spPr bwMode="auto">
            <a:xfrm>
              <a:off x="3505200" y="2286001"/>
              <a:ext cx="35891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latin typeface="Tahoma" pitchFamily="34" charset="0"/>
                </a:rPr>
                <a:t>M</a:t>
              </a:r>
              <a:endPara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40995" name="Rectangle 35"/>
            <p:cNvSpPr>
              <a:spLocks noChangeArrowheads="1"/>
            </p:cNvSpPr>
            <p:nvPr/>
          </p:nvSpPr>
          <p:spPr bwMode="auto">
            <a:xfrm>
              <a:off x="5088144" y="1219200"/>
              <a:ext cx="245856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ahoma" pitchFamily="34" charset="0"/>
                </a:rPr>
                <a:t>T</a:t>
              </a:r>
              <a:endPara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40996" name="Rectangle 36"/>
            <p:cNvSpPr>
              <a:spLocks noChangeArrowheads="1"/>
            </p:cNvSpPr>
            <p:nvPr/>
          </p:nvSpPr>
          <p:spPr bwMode="auto">
            <a:xfrm>
              <a:off x="4526031" y="1325562"/>
              <a:ext cx="274569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ahoma" pitchFamily="34" charset="0"/>
                </a:rPr>
                <a:t>A</a:t>
              </a:r>
              <a:endPara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40997" name="Rectangle 37"/>
            <p:cNvSpPr>
              <a:spLocks noChangeArrowheads="1"/>
            </p:cNvSpPr>
            <p:nvPr/>
          </p:nvSpPr>
          <p:spPr bwMode="auto">
            <a:xfrm>
              <a:off x="6429237" y="1676400"/>
              <a:ext cx="2763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ahoma" pitchFamily="34" charset="0"/>
                </a:rPr>
                <a:t>B</a:t>
              </a:r>
              <a:endPara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40998" name="Rectangle 38"/>
            <p:cNvSpPr>
              <a:spLocks noChangeArrowheads="1"/>
            </p:cNvSpPr>
            <p:nvPr/>
          </p:nvSpPr>
          <p:spPr bwMode="auto">
            <a:xfrm>
              <a:off x="6512615" y="3286125"/>
              <a:ext cx="269185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latin typeface="Tahoma" pitchFamily="34" charset="0"/>
                </a:rPr>
                <a:t>C</a:t>
              </a:r>
              <a:endPara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40999" name="Rectangle 39"/>
            <p:cNvSpPr>
              <a:spLocks noChangeArrowheads="1"/>
            </p:cNvSpPr>
            <p:nvPr/>
          </p:nvSpPr>
          <p:spPr bwMode="auto">
            <a:xfrm>
              <a:off x="3700530" y="3410802"/>
              <a:ext cx="305076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ahoma" pitchFamily="34" charset="0"/>
                </a:rPr>
                <a:t>D</a:t>
              </a:r>
              <a:endPara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6178" name="Oval 40"/>
            <p:cNvSpPr>
              <a:spLocks noChangeArrowheads="1"/>
            </p:cNvSpPr>
            <p:nvPr/>
          </p:nvSpPr>
          <p:spPr bwMode="auto">
            <a:xfrm>
              <a:off x="4588543" y="2257926"/>
              <a:ext cx="53837" cy="528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6179" name="Oval 41"/>
            <p:cNvSpPr>
              <a:spLocks noChangeArrowheads="1"/>
            </p:cNvSpPr>
            <p:nvPr/>
          </p:nvSpPr>
          <p:spPr bwMode="auto">
            <a:xfrm>
              <a:off x="4749340" y="1828800"/>
              <a:ext cx="95376" cy="581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6180" name="Oval 42"/>
            <p:cNvSpPr>
              <a:spLocks noChangeArrowheads="1"/>
            </p:cNvSpPr>
            <p:nvPr/>
          </p:nvSpPr>
          <p:spPr bwMode="auto">
            <a:xfrm>
              <a:off x="6099006" y="3248025"/>
              <a:ext cx="53837" cy="528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6181" name="Oval 43"/>
            <p:cNvSpPr>
              <a:spLocks noChangeArrowheads="1"/>
            </p:cNvSpPr>
            <p:nvPr/>
          </p:nvSpPr>
          <p:spPr bwMode="auto">
            <a:xfrm>
              <a:off x="6443215" y="2269958"/>
              <a:ext cx="53837" cy="528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6182" name="Oval 44"/>
            <p:cNvSpPr>
              <a:spLocks noChangeArrowheads="1"/>
            </p:cNvSpPr>
            <p:nvPr/>
          </p:nvSpPr>
          <p:spPr bwMode="auto">
            <a:xfrm>
              <a:off x="4229100" y="3248025"/>
              <a:ext cx="53837" cy="528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6183" name="Oval 45"/>
            <p:cNvSpPr>
              <a:spLocks noChangeArrowheads="1"/>
            </p:cNvSpPr>
            <p:nvPr/>
          </p:nvSpPr>
          <p:spPr bwMode="auto">
            <a:xfrm>
              <a:off x="3657600" y="2241884"/>
              <a:ext cx="86139" cy="845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6184" name="Oval 46"/>
            <p:cNvSpPr>
              <a:spLocks noChangeArrowheads="1"/>
            </p:cNvSpPr>
            <p:nvPr/>
          </p:nvSpPr>
          <p:spPr bwMode="auto">
            <a:xfrm>
              <a:off x="4876599" y="1371600"/>
              <a:ext cx="152601" cy="845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3" name="Arc 2"/>
            <p:cNvSpPr/>
            <p:nvPr/>
          </p:nvSpPr>
          <p:spPr>
            <a:xfrm rot="318004">
              <a:off x="4605567" y="1673162"/>
              <a:ext cx="430696" cy="465597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Arc 50"/>
            <p:cNvSpPr/>
            <p:nvPr/>
          </p:nvSpPr>
          <p:spPr>
            <a:xfrm rot="318004">
              <a:off x="4121221" y="3034060"/>
              <a:ext cx="430696" cy="465597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Arc 51"/>
            <p:cNvSpPr/>
            <p:nvPr/>
          </p:nvSpPr>
          <p:spPr>
            <a:xfrm rot="318004">
              <a:off x="4473132" y="2056511"/>
              <a:ext cx="430696" cy="465597"/>
            </a:xfrm>
            <a:prstGeom prst="arc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Arc 52"/>
            <p:cNvSpPr/>
            <p:nvPr/>
          </p:nvSpPr>
          <p:spPr>
            <a:xfrm rot="11109328">
              <a:off x="4365898" y="2062677"/>
              <a:ext cx="430696" cy="465597"/>
            </a:xfrm>
            <a:prstGeom prst="arc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78" grpId="0"/>
      <p:bldP spid="40980" grpId="0"/>
      <p:bldP spid="409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385011" y="2067706"/>
            <a:ext cx="11430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89849"/>
            <a:ext cx="4953000" cy="28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755775" y="2158193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en-US" sz="28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47700" y="471487"/>
            <a:ext cx="5486400" cy="5191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1.Góc so le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trong,Góc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77465" y="1264443"/>
            <a:ext cx="2455069" cy="5191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7465" y="2753380"/>
            <a:ext cx="6713935" cy="3241019"/>
            <a:chOff x="677465" y="2753380"/>
            <a:chExt cx="6713935" cy="3241019"/>
          </a:xfrm>
        </p:grpSpPr>
        <p:grpSp>
          <p:nvGrpSpPr>
            <p:cNvPr id="2" name="Group 34"/>
            <p:cNvGrpSpPr>
              <a:grpSpLocks/>
            </p:cNvGrpSpPr>
            <p:nvPr/>
          </p:nvGrpSpPr>
          <p:grpSpPr bwMode="auto">
            <a:xfrm>
              <a:off x="677465" y="2819400"/>
              <a:ext cx="6713935" cy="3174999"/>
              <a:chOff x="-152400" y="3200400"/>
              <a:chExt cx="3862086" cy="2439552"/>
            </a:xfrm>
          </p:grpSpPr>
          <p:sp>
            <p:nvSpPr>
              <p:cNvPr id="7183" name="TextBox 4"/>
              <p:cNvSpPr txBox="1">
                <a:spLocks noChangeArrowheads="1"/>
              </p:cNvSpPr>
              <p:nvPr/>
            </p:nvSpPr>
            <p:spPr bwMode="auto">
              <a:xfrm>
                <a:off x="-152400" y="3200400"/>
                <a:ext cx="1448282" cy="378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Font typeface="Arial" charset="0"/>
                  <a:buNone/>
                </a:pPr>
                <a:r>
                  <a:rPr lang="en-US" altLang="en-US" sz="2000" b="1">
                    <a:latin typeface="Times New Roman" pitchFamily="18" charset="0"/>
                    <a:cs typeface="Times New Roman" pitchFamily="18" charset="0"/>
                  </a:rPr>
                  <a:t> Cho</a:t>
                </a:r>
              </a:p>
            </p:txBody>
          </p:sp>
          <p:graphicFrame>
            <p:nvGraphicFramePr>
              <p:cNvPr id="7184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2308147"/>
                  </p:ext>
                </p:extLst>
              </p:nvPr>
            </p:nvGraphicFramePr>
            <p:xfrm>
              <a:off x="697941" y="3585814"/>
              <a:ext cx="1521428" cy="4217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26" name="Equation" r:id="rId4" imgW="1054100" imgH="292100" progId="Equation.DSMT4">
                      <p:embed/>
                    </p:oleObj>
                  </mc:Choice>
                  <mc:Fallback>
                    <p:oleObj name="Equation" r:id="rId4" imgW="1054100" imgH="292100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7941" y="3585814"/>
                            <a:ext cx="1521428" cy="4217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5" name="Object 8"/>
              <p:cNvGraphicFramePr>
                <a:graphicFrameLocks noChangeAspect="1"/>
              </p:cNvGraphicFramePr>
              <p:nvPr/>
            </p:nvGraphicFramePr>
            <p:xfrm>
              <a:off x="609600" y="4038600"/>
              <a:ext cx="1828800" cy="8627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27" name="Equation" r:id="rId6" imgW="1320227" imgH="622030" progId="Equation.DSMT4">
                      <p:embed/>
                    </p:oleObj>
                  </mc:Choice>
                  <mc:Fallback>
                    <p:oleObj name="Equation" r:id="rId6" imgW="1320227" imgH="62203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00" y="4038600"/>
                            <a:ext cx="1828800" cy="8627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6" name="Rectangle 23"/>
              <p:cNvSpPr>
                <a:spLocks noChangeArrowheads="1"/>
              </p:cNvSpPr>
              <p:nvPr/>
            </p:nvSpPr>
            <p:spPr bwMode="auto">
              <a:xfrm>
                <a:off x="533078" y="4903864"/>
                <a:ext cx="3176608" cy="63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ts val="300"/>
                  </a:spcBef>
                  <a:spcAft>
                    <a:spcPts val="300"/>
                  </a:spcAft>
                  <a:buFont typeface="Arial" charset="0"/>
                  <a:buNone/>
                </a:pP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tên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7187" name="TextBox 4"/>
              <p:cNvSpPr txBox="1">
                <a:spLocks noChangeArrowheads="1"/>
              </p:cNvSpPr>
              <p:nvPr/>
            </p:nvSpPr>
            <p:spPr bwMode="auto">
              <a:xfrm>
                <a:off x="-152400" y="4038944"/>
                <a:ext cx="1448282" cy="378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Font typeface="Arial" charset="0"/>
                  <a:buNone/>
                </a:pPr>
                <a:r>
                  <a:rPr lang="en-US" alt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endParaRPr lang="en-US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rot="5400000">
                <a:off x="-648439" y="4458435"/>
                <a:ext cx="236303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1" y="4039091"/>
                <a:ext cx="342843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30" name="TextBox 2"/>
            <p:cNvSpPr txBox="1">
              <a:spLocks noChangeArrowheads="1"/>
            </p:cNvSpPr>
            <p:nvPr/>
          </p:nvSpPr>
          <p:spPr bwMode="auto">
            <a:xfrm>
              <a:off x="1936327" y="2753380"/>
              <a:ext cx="40934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A; c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altLang="en-US" sz="28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altLang="en-US" sz="2800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4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35870" grpId="0" animBg="1"/>
      <p:bldP spid="358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617621" y="185738"/>
            <a:ext cx="9144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?2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647700"/>
            <a:ext cx="4727104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362200" y="-762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en-US" sz="2800" b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362189"/>
              </p:ext>
            </p:extLst>
          </p:nvPr>
        </p:nvGraphicFramePr>
        <p:xfrm>
          <a:off x="2438400" y="5334000"/>
          <a:ext cx="3051964" cy="58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4" imgW="1447172" imgH="291973" progId="Equation.DSMT4">
                  <p:embed/>
                </p:oleObj>
              </mc:Choice>
              <mc:Fallback>
                <p:oleObj name="Equation" r:id="rId4" imgW="1447172" imgH="29197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334000"/>
                        <a:ext cx="3051964" cy="58954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828800" y="2286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46961"/>
              </p:ext>
            </p:extLst>
          </p:nvPr>
        </p:nvGraphicFramePr>
        <p:xfrm>
          <a:off x="444500" y="1012825"/>
          <a:ext cx="54737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6" imgW="4000320" imgH="457200" progId="Equation.DSMT4">
                  <p:embed/>
                </p:oleObj>
              </mc:Choice>
              <mc:Fallback>
                <p:oleObj name="Equation" r:id="rId6" imgW="400032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012825"/>
                        <a:ext cx="54737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94076"/>
              </p:ext>
            </p:extLst>
          </p:nvPr>
        </p:nvGraphicFramePr>
        <p:xfrm>
          <a:off x="1828800" y="1828800"/>
          <a:ext cx="538089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8" imgW="4114800" imgH="990360" progId="Equation.DSMT4">
                  <p:embed/>
                </p:oleObj>
              </mc:Choice>
              <mc:Fallback>
                <p:oleObj name="Equation" r:id="rId8" imgW="4114800" imgH="990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28800"/>
                        <a:ext cx="538089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42822"/>
              </p:ext>
            </p:extLst>
          </p:nvPr>
        </p:nvGraphicFramePr>
        <p:xfrm>
          <a:off x="675774" y="3352800"/>
          <a:ext cx="576884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10" imgW="4254480" imgH="457200" progId="Equation.DSMT4">
                  <p:embed/>
                </p:oleObj>
              </mc:Choice>
              <mc:Fallback>
                <p:oleObj name="Equation" r:id="rId10" imgW="42544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74" y="3352800"/>
                        <a:ext cx="576884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75542"/>
              </p:ext>
            </p:extLst>
          </p:nvPr>
        </p:nvGraphicFramePr>
        <p:xfrm>
          <a:off x="2463800" y="4124773"/>
          <a:ext cx="4927600" cy="120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12" imgW="4140000" imgH="1015920" progId="Equation.DSMT4">
                  <p:embed/>
                </p:oleObj>
              </mc:Choice>
              <mc:Fallback>
                <p:oleObj name="Equation" r:id="rId12" imgW="4140000" imgH="10159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24773"/>
                        <a:ext cx="4927600" cy="1209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95400"/>
            <a:ext cx="48021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362200" y="-762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en-US" sz="2800" b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52400" y="1046782"/>
            <a:ext cx="7086600" cy="574862"/>
            <a:chOff x="14202" y="4955723"/>
            <a:chExt cx="7086600" cy="574862"/>
          </a:xfrm>
        </p:grpSpPr>
        <p:sp>
          <p:nvSpPr>
            <p:cNvPr id="8212" name="TextBox 8"/>
            <p:cNvSpPr txBox="1">
              <a:spLocks noChangeArrowheads="1"/>
            </p:cNvSpPr>
            <p:nvPr/>
          </p:nvSpPr>
          <p:spPr bwMode="auto">
            <a:xfrm>
              <a:off x="14202" y="5007365"/>
              <a:ext cx="7086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b)  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:                             </a:t>
              </a:r>
              <a:r>
                <a:rPr lang="en-US" alt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đỉnh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) </a:t>
              </a:r>
            </a:p>
          </p:txBody>
        </p:sp>
        <p:graphicFrame>
          <p:nvGraphicFramePr>
            <p:cNvPr id="82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396332"/>
                </p:ext>
              </p:extLst>
            </p:nvPr>
          </p:nvGraphicFramePr>
          <p:xfrm>
            <a:off x="1766802" y="4955723"/>
            <a:ext cx="2073925" cy="57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3" name="Equation" r:id="rId4" imgW="1054100" imgH="292100" progId="Equation.DSMT4">
                    <p:embed/>
                  </p:oleObj>
                </mc:Choice>
                <mc:Fallback>
                  <p:oleObj name="Equation" r:id="rId4" imgW="10541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6802" y="4955723"/>
                          <a:ext cx="2073925" cy="574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242129"/>
              </p:ext>
            </p:extLst>
          </p:nvPr>
        </p:nvGraphicFramePr>
        <p:xfrm>
          <a:off x="1752600" y="2012220"/>
          <a:ext cx="2514600" cy="57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Equation" r:id="rId6" imgW="1269449" imgH="291973" progId="Equation.DSMT4">
                  <p:embed/>
                </p:oleObj>
              </mc:Choice>
              <mc:Fallback>
                <p:oleObj name="Equation" r:id="rId6" imgW="1269449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12220"/>
                        <a:ext cx="2514600" cy="57858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228600" y="45720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25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45337"/>
              </p:ext>
            </p:extLst>
          </p:nvPr>
        </p:nvGraphicFramePr>
        <p:xfrm>
          <a:off x="1066800" y="5181600"/>
          <a:ext cx="9223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Equation" r:id="rId8" imgW="4419600" imgH="292100" progId="Equation.DSMT4">
                  <p:embed/>
                </p:oleObj>
              </mc:Choice>
              <mc:Fallback>
                <p:oleObj name="Equation" r:id="rId8" imgW="4419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922371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352132" y="2881076"/>
            <a:ext cx="7115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aphicFrame>
        <p:nvGraphicFramePr>
          <p:cNvPr id="1128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658447"/>
              </p:ext>
            </p:extLst>
          </p:nvPr>
        </p:nvGraphicFramePr>
        <p:xfrm>
          <a:off x="2288002" y="2880894"/>
          <a:ext cx="2055398" cy="54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10" imgW="1714500" imgH="457200" progId="Equation.DSMT4">
                  <p:embed/>
                </p:oleObj>
              </mc:Choice>
              <mc:Fallback>
                <p:oleObj name="Equation" r:id="rId10" imgW="1714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002" y="2880894"/>
                        <a:ext cx="2055398" cy="548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06216"/>
              </p:ext>
            </p:extLst>
          </p:nvPr>
        </p:nvGraphicFramePr>
        <p:xfrm>
          <a:off x="1882506" y="3548313"/>
          <a:ext cx="2384694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12" imgW="1282700" imgH="292100" progId="Equation.DSMT4">
                  <p:embed/>
                </p:oleObj>
              </mc:Choice>
              <mc:Fallback>
                <p:oleObj name="Equation" r:id="rId12" imgW="1282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506" y="3548313"/>
                        <a:ext cx="2384694" cy="5429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9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2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8200" y="3733800"/>
            <a:ext cx="10287000" cy="2667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287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Nếu đường thẳng c cắt hai đường thẳng a, b và trong các góc tạo thành có một cặp góc so le trong bằng nhau thì:</a:t>
            </a:r>
          </a:p>
          <a:p>
            <a:pPr lvl="2" eaLnBrk="1" hangingPunct="1">
              <a:lnSpc>
                <a:spcPct val="150000"/>
              </a:lnSpc>
              <a:buFontTx/>
              <a:buAutoNum type="alphaLcParenR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Hai góc so le trong còn lại bằng nhau;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b)   Hai góc đồng vị bằng nhau.</a:t>
            </a: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38" y="796090"/>
            <a:ext cx="4741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76200"/>
            <a:ext cx="121920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99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GÓC TẠO BỞI MỘT ĐƯỜNG THẲNG CẮT HAI ĐƯỜNG THẲNG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3400" y="762000"/>
            <a:ext cx="5486400" cy="5191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1.Góc so le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trong,Góc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vị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: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3400" y="1462087"/>
            <a:ext cx="2590800" cy="5191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2.Tính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chất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: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2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503</Words>
  <Application>Microsoft Office PowerPoint</Application>
  <PresentationFormat>Custom</PresentationFormat>
  <Paragraphs>104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109</cp:revision>
  <dcterms:created xsi:type="dcterms:W3CDTF">2010-08-16T08:40:23Z</dcterms:created>
  <dcterms:modified xsi:type="dcterms:W3CDTF">2021-09-20T10:01:21Z</dcterms:modified>
</cp:coreProperties>
</file>